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304" r:id="rId3"/>
    <p:sldId id="305" r:id="rId4"/>
    <p:sldId id="306" r:id="rId5"/>
    <p:sldId id="265" r:id="rId6"/>
    <p:sldId id="258" r:id="rId7"/>
    <p:sldId id="260" r:id="rId8"/>
    <p:sldId id="261" r:id="rId9"/>
    <p:sldId id="262" r:id="rId10"/>
    <p:sldId id="264" r:id="rId11"/>
    <p:sldId id="263" r:id="rId12"/>
    <p:sldId id="266" r:id="rId13"/>
    <p:sldId id="267" r:id="rId14"/>
    <p:sldId id="269" r:id="rId15"/>
    <p:sldId id="268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97" r:id="rId24"/>
    <p:sldId id="298" r:id="rId25"/>
    <p:sldId id="299" r:id="rId26"/>
    <p:sldId id="300" r:id="rId27"/>
    <p:sldId id="277" r:id="rId28"/>
    <p:sldId id="301" r:id="rId29"/>
    <p:sldId id="279" r:id="rId30"/>
    <p:sldId id="302" r:id="rId31"/>
    <p:sldId id="278" r:id="rId32"/>
    <p:sldId id="280" r:id="rId33"/>
    <p:sldId id="281" r:id="rId34"/>
    <p:sldId id="287" r:id="rId35"/>
    <p:sldId id="288" r:id="rId36"/>
    <p:sldId id="295" r:id="rId37"/>
    <p:sldId id="296" r:id="rId38"/>
    <p:sldId id="293" r:id="rId39"/>
    <p:sldId id="294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C44D783-02DA-42DC-8D5A-BEDF710D6AA3}">
          <p14:sldIdLst>
            <p14:sldId id="256"/>
            <p14:sldId id="304"/>
            <p14:sldId id="305"/>
            <p14:sldId id="306"/>
            <p14:sldId id="265"/>
            <p14:sldId id="258"/>
            <p14:sldId id="260"/>
            <p14:sldId id="261"/>
            <p14:sldId id="262"/>
            <p14:sldId id="264"/>
            <p14:sldId id="263"/>
            <p14:sldId id="266"/>
            <p14:sldId id="267"/>
            <p14:sldId id="269"/>
            <p14:sldId id="268"/>
            <p14:sldId id="271"/>
            <p14:sldId id="270"/>
            <p14:sldId id="272"/>
            <p14:sldId id="273"/>
            <p14:sldId id="274"/>
            <p14:sldId id="275"/>
            <p14:sldId id="276"/>
            <p14:sldId id="297"/>
            <p14:sldId id="298"/>
            <p14:sldId id="299"/>
          </p14:sldIdLst>
        </p14:section>
        <p14:section name="Sección sin título" id="{ED3F6BB4-2CF5-4AAC-80EF-1E7F751EC656}">
          <p14:sldIdLst>
            <p14:sldId id="300"/>
            <p14:sldId id="277"/>
            <p14:sldId id="301"/>
            <p14:sldId id="279"/>
            <p14:sldId id="302"/>
            <p14:sldId id="278"/>
          </p14:sldIdLst>
        </p14:section>
        <p14:section name="Sección sin título" id="{0BC33884-F656-4D68-8BD6-2F5E2B5C42BA}">
          <p14:sldIdLst>
            <p14:sldId id="280"/>
            <p14:sldId id="281"/>
          </p14:sldIdLst>
        </p14:section>
        <p14:section name="Sección sin título" id="{A077C5DA-5287-47EF-A689-D4DA24D5EF8D}">
          <p14:sldIdLst>
            <p14:sldId id="287"/>
            <p14:sldId id="288"/>
            <p14:sldId id="295"/>
            <p14:sldId id="296"/>
            <p14:sldId id="293"/>
            <p14:sldId id="294"/>
            <p14:sldId id="290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27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8F7F-7CB5-427B-86AF-90BEA4B6F0E4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F7CC3-7292-426D-BEAA-D3BD13959B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77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645B-32D4-45C0-BED7-7A62AA5E145C}" type="datetime1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92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471-B313-4527-A7DB-D54B0EB499AB}" type="datetime1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6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5010-54D8-4B8D-8736-52F6BEB62A93}" type="datetime1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7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826A-BE3A-4B2D-9C88-FCF858DF7CFF}" type="datetime1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05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A744-F9A8-4F2B-9EAC-1AAC091F4754}" type="datetime1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56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D85F-2053-4343-829C-EDBB74C9D74C}" type="datetime1">
              <a:rPr lang="es-ES" smtClean="0"/>
              <a:t>20/02/2015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1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DA6C-ECFB-4C00-BAE4-6DF183A6BE4F}" type="datetime1">
              <a:rPr lang="es-ES" smtClean="0"/>
              <a:t>20/02/2015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72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297B-2B31-4B2C-9DF4-164F571C0F3E}" type="datetime1">
              <a:rPr lang="es-ES" smtClean="0"/>
              <a:t>20/02/2015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44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D2B4-87B5-4D29-9990-40F131600260}" type="datetime1">
              <a:rPr lang="es-ES" smtClean="0"/>
              <a:t>20/02/2015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2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B1C1-58AD-4CBB-97C4-724EA211CA59}" type="datetime1">
              <a:rPr lang="es-ES" smtClean="0"/>
              <a:t>20/02/2015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30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F3CD-ABBF-41B5-A3BE-2D60BF768ED9}" type="datetime1">
              <a:rPr lang="es-ES" smtClean="0"/>
              <a:t>20/02/2015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70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6429-03AD-45E9-9389-AF6E1DDFD75A}" type="datetime1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68FE-53BE-457B-A9C1-92D82E972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18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ARGAYO EN CONCEJO DE PARRES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944816" cy="1368152"/>
          </a:xfrm>
        </p:spPr>
        <p:txBody>
          <a:bodyPr/>
          <a:lstStyle/>
          <a:p>
            <a:r>
              <a:rPr lang="es-ES" dirty="0" smtClean="0"/>
              <a:t>CARRETERA NACIONAL N-634- PK 347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31" y="5390248"/>
            <a:ext cx="23526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5616624" cy="4471079"/>
          </a:xfrm>
        </p:spPr>
      </p:pic>
      <p:sp>
        <p:nvSpPr>
          <p:cNvPr id="6" name="5 CuadroTexto"/>
          <p:cNvSpPr txBox="1"/>
          <p:nvPr/>
        </p:nvSpPr>
        <p:spPr>
          <a:xfrm>
            <a:off x="1331640" y="119675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INICIO DE TRABAJOS DE SERVICIOS DE EMERGENCIAS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13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 smtClean="0"/>
              <a:t>SITUACIÓN TRAS DESLIZAMIENTO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00200"/>
            <a:ext cx="6689716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11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31640" y="119675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INICIO DE TRABAJOS DE SERVICIOS DE EMERGENCIAS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27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6" y="1533493"/>
            <a:ext cx="7034502" cy="4559802"/>
          </a:xfrm>
        </p:spPr>
      </p:pic>
      <p:sp>
        <p:nvSpPr>
          <p:cNvPr id="7" name="6 CuadroTexto"/>
          <p:cNvSpPr txBox="1"/>
          <p:nvPr/>
        </p:nvSpPr>
        <p:spPr>
          <a:xfrm>
            <a:off x="1331640" y="119675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INICIO DE TRABAJOS DE SERVICIOS DE EMERGENCIAS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15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2" y="2060848"/>
            <a:ext cx="7064933" cy="4250213"/>
          </a:xfrm>
        </p:spPr>
      </p:pic>
      <p:sp>
        <p:nvSpPr>
          <p:cNvPr id="6" name="5 CuadroTexto"/>
          <p:cNvSpPr txBox="1"/>
          <p:nvPr/>
        </p:nvSpPr>
        <p:spPr>
          <a:xfrm>
            <a:off x="899592" y="119675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INICIO DE TRABAJOS DE SERVICIOS DE EMERGENCIAS, BUSQUEDA CON PERROS DE POSIBLES PERSONAS ENTERRADAS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49619"/>
            <a:ext cx="6912766" cy="4608512"/>
          </a:xfrm>
        </p:spPr>
      </p:pic>
      <p:sp>
        <p:nvSpPr>
          <p:cNvPr id="6" name="5 CuadroTexto"/>
          <p:cNvSpPr txBox="1"/>
          <p:nvPr/>
        </p:nvSpPr>
        <p:spPr>
          <a:xfrm>
            <a:off x="1331640" y="112474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INICIO DE TRABAJOS DE DESESCOMBRO TRAS DESCARTAR LA PRESENCIA DE VICTIMAS BAJO EL MATERIAL DESPRENDIDO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347864" y="1967567"/>
            <a:ext cx="410445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omic Sans MS" panose="030F0702030302020204" pitchFamily="66" charset="0"/>
              </a:rPr>
              <a:t>Material retirado en labores </a:t>
            </a:r>
          </a:p>
          <a:p>
            <a:r>
              <a:rPr lang="es-ES" sz="1600" dirty="0" smtClean="0">
                <a:latin typeface="Comic Sans MS" panose="030F0702030302020204" pitchFamily="66" charset="0"/>
              </a:rPr>
              <a:t>de DESESCOMBRO</a:t>
            </a:r>
            <a:r>
              <a:rPr lang="es-ES" sz="1600" dirty="0" smtClean="0">
                <a:latin typeface="AIGDT" panose="00000400000000000000" pitchFamily="2" charset="2"/>
              </a:rPr>
              <a:t> </a:t>
            </a:r>
            <a:r>
              <a:rPr lang="es-ES" sz="1600" dirty="0" smtClean="0">
                <a:latin typeface="Comic Sans MS" panose="030F0702030302020204" pitchFamily="66" charset="0"/>
              </a:rPr>
              <a:t>~ 700 Toneladas</a:t>
            </a:r>
          </a:p>
        </p:txBody>
      </p:sp>
    </p:spTree>
    <p:extLst>
      <p:ext uri="{BB962C8B-B14F-4D97-AF65-F5344CB8AC3E}">
        <p14:creationId xmlns:p14="http://schemas.microsoft.com/office/powerpoint/2010/main" val="2499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9" y="1760546"/>
            <a:ext cx="7348015" cy="4548773"/>
          </a:xfrm>
        </p:spPr>
      </p:pic>
      <p:sp>
        <p:nvSpPr>
          <p:cNvPr id="7" name="6 CuadroTexto"/>
          <p:cNvSpPr txBox="1"/>
          <p:nvPr/>
        </p:nvSpPr>
        <p:spPr>
          <a:xfrm>
            <a:off x="1043608" y="11967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CARRIL DE SERVICIO HABILITADO PARA EMERGENCIAS Y TRABAJOS DE REPARACION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93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  <p:extLst>
      <p:ext uri="{BB962C8B-B14F-4D97-AF65-F5344CB8AC3E}">
        <p14:creationId xmlns:p14="http://schemas.microsoft.com/office/powerpoint/2010/main" val="933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  <p:extLst>
      <p:ext uri="{BB962C8B-B14F-4D97-AF65-F5344CB8AC3E}">
        <p14:creationId xmlns:p14="http://schemas.microsoft.com/office/powerpoint/2010/main" val="2077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25" y="1600200"/>
            <a:ext cx="6030349" cy="4525963"/>
          </a:xfrm>
        </p:spPr>
      </p:pic>
    </p:spTree>
    <p:extLst>
      <p:ext uri="{BB962C8B-B14F-4D97-AF65-F5344CB8AC3E}">
        <p14:creationId xmlns:p14="http://schemas.microsoft.com/office/powerpoint/2010/main" val="18017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336704" cy="4698522"/>
          </a:xfrm>
        </p:spPr>
      </p:pic>
    </p:spTree>
    <p:extLst>
      <p:ext uri="{BB962C8B-B14F-4D97-AF65-F5344CB8AC3E}">
        <p14:creationId xmlns:p14="http://schemas.microsoft.com/office/powerpoint/2010/main" val="4923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ZONA AFECTADA, ESTADO ORIGINAL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98" y="1600200"/>
            <a:ext cx="6311203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6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7884" y="34772"/>
            <a:ext cx="5256586" cy="743653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20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331640" y="10358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PLANTA GENERAL DE DETALLE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1700808"/>
            <a:ext cx="136815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70C0"/>
                </a:solidFill>
              </a:rPr>
              <a:t>SUPERFICIE</a:t>
            </a:r>
          </a:p>
          <a:p>
            <a:r>
              <a:rPr lang="es-ES" sz="1400" dirty="0" smtClean="0">
                <a:solidFill>
                  <a:srgbClr val="0070C0"/>
                </a:solidFill>
              </a:rPr>
              <a:t>ARGAYADA: 1378m²</a:t>
            </a:r>
            <a:endParaRPr lang="es-ES" sz="1400" dirty="0">
              <a:solidFill>
                <a:srgbClr val="0070C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2195736" y="2708920"/>
            <a:ext cx="936104" cy="316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83568" y="2709524"/>
            <a:ext cx="151216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CARRETERA NACIONAL N-634</a:t>
            </a:r>
            <a:endParaRPr lang="es-ES" sz="1400" dirty="0">
              <a:solidFill>
                <a:srgbClr val="0070C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2348136" y="3410620"/>
            <a:ext cx="936104" cy="316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691680" y="3573016"/>
            <a:ext cx="65645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FEVE</a:t>
            </a:r>
            <a:endParaRPr lang="es-ES" sz="1400" dirty="0">
              <a:solidFill>
                <a:srgbClr val="0070C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4211960" y="1957831"/>
            <a:ext cx="1368152" cy="463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4032448" cy="570473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2578298"/>
          </a:xfrm>
        </p:spPr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21</a:t>
            </a:fld>
            <a:endParaRPr lang="es-ES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707904" y="2817664"/>
            <a:ext cx="1152128" cy="2051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195736" y="2501984"/>
            <a:ext cx="151216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CARRETERA NACIONAL N-634</a:t>
            </a:r>
            <a:endParaRPr lang="es-ES" sz="1400" dirty="0">
              <a:solidFill>
                <a:srgbClr val="0070C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636168" y="3911298"/>
            <a:ext cx="1215752" cy="957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979712" y="3757410"/>
            <a:ext cx="65645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FEVE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472300" y="3320191"/>
            <a:ext cx="165618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ANGULO TALUD 58º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148064" y="712930"/>
            <a:ext cx="187220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ALTURA TOTAL DEL TALUD, APROX 42 M</a:t>
            </a:r>
            <a:endParaRPr lang="es-E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22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1858218"/>
          </a:xfrm>
        </p:spPr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4320480" cy="6112215"/>
          </a:xfrm>
        </p:spPr>
      </p:pic>
      <p:sp>
        <p:nvSpPr>
          <p:cNvPr id="8" name="7 CuadroTexto"/>
          <p:cNvSpPr txBox="1"/>
          <p:nvPr/>
        </p:nvSpPr>
        <p:spPr>
          <a:xfrm>
            <a:off x="4788024" y="548680"/>
            <a:ext cx="187220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TERRENO NO ALTERADO POR EL DESLIZAMIENTO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6660232" y="548680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SANEO DE TALUD</a:t>
            </a:r>
            <a:endParaRPr lang="es-ES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TRATAMIENTO DE SUPERFICIE CON AGUA A ALTA PRESION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23</a:t>
            </a:fld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78850"/>
            <a:ext cx="5688631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SANEO DE TALUD</a:t>
            </a:r>
            <a:endParaRPr lang="es-ES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TRATAMIENTO DE SUPERFICIE CON AGUA A ALTA PRESION Y BOMBEOS INTERMEDIOS POR LA GRAN ALTURA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24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98884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8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SANEO DE TALUD</a:t>
            </a:r>
            <a:endParaRPr lang="es-ES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RETIRADA DE MATERIAL INESTABLE CON PALA SUSPENDIDA Y GRUA DE 200 TONELADAS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25</a:t>
            </a:fld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336704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62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SANEO DE TALUD</a:t>
            </a:r>
            <a:endParaRPr lang="es-ES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RETIRADA DE MATERIAL INESTABLE CON PALA SUSPENDIDA Y GRUA DE 200 TONELADAS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26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99761"/>
            <a:ext cx="5976664" cy="408252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475656" y="2690336"/>
            <a:ext cx="1741115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mic Sans MS" panose="030F0702030302020204" pitchFamily="66" charset="0"/>
              </a:rPr>
              <a:t>Material retirado en el SANEO del talud</a:t>
            </a:r>
            <a:r>
              <a:rPr lang="es-ES" sz="1400" dirty="0" smtClean="0">
                <a:latin typeface="AIGDT" panose="00000400000000000000" pitchFamily="2" charset="2"/>
              </a:rPr>
              <a:t> </a:t>
            </a:r>
            <a:r>
              <a:rPr lang="es-ES" sz="1400" dirty="0" smtClean="0">
                <a:latin typeface="Comic Sans MS" panose="030F0702030302020204" pitchFamily="66" charset="0"/>
              </a:rPr>
              <a:t>~ 1700 Tm</a:t>
            </a:r>
          </a:p>
        </p:txBody>
      </p:sp>
    </p:spTree>
    <p:extLst>
      <p:ext uri="{BB962C8B-B14F-4D97-AF65-F5344CB8AC3E}">
        <p14:creationId xmlns:p14="http://schemas.microsoft.com/office/powerpoint/2010/main" val="231429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27</a:t>
            </a:fld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3" y="1600200"/>
            <a:ext cx="7710353" cy="4525963"/>
          </a:xfrm>
        </p:spPr>
      </p:pic>
      <p:sp>
        <p:nvSpPr>
          <p:cNvPr id="9" name="8 CuadroTexto"/>
          <p:cNvSpPr txBox="1"/>
          <p:nvPr/>
        </p:nvSpPr>
        <p:spPr>
          <a:xfrm>
            <a:off x="755576" y="1772816"/>
            <a:ext cx="266429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Las margas se encuentran “</a:t>
            </a:r>
            <a:r>
              <a:rPr lang="es-ES" sz="1600" dirty="0" err="1" smtClean="0"/>
              <a:t>Decomprimidas</a:t>
            </a:r>
            <a:r>
              <a:rPr lang="es-ES" sz="1600" dirty="0" smtClean="0"/>
              <a:t>” y afectadas por el agua, provocando su rotura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519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ARGAYO EN CONCEJO DE PARRES EN N-634, PK 347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9" y="1760546"/>
            <a:ext cx="7348015" cy="4548773"/>
          </a:xfrm>
        </p:spPr>
      </p:pic>
      <p:sp>
        <p:nvSpPr>
          <p:cNvPr id="7" name="6 CuadroTexto"/>
          <p:cNvSpPr txBox="1"/>
          <p:nvPr/>
        </p:nvSpPr>
        <p:spPr>
          <a:xfrm>
            <a:off x="1043608" y="11967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CARRIL DE SERVICIO HABILITADO PARA EMERGENCIAS Y TRABAJOS DE REPARACION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8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29</a:t>
            </a:fld>
            <a:endParaRPr lang="es-E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/>
        </p:blipFill>
        <p:spPr>
          <a:xfrm>
            <a:off x="958464" y="1124744"/>
            <a:ext cx="7986279" cy="4749583"/>
          </a:xfrm>
        </p:spPr>
      </p:pic>
      <p:sp>
        <p:nvSpPr>
          <p:cNvPr id="9" name="8 CuadroTexto"/>
          <p:cNvSpPr txBox="1"/>
          <p:nvPr/>
        </p:nvSpPr>
        <p:spPr>
          <a:xfrm>
            <a:off x="611560" y="1234207"/>
            <a:ext cx="266429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Zona de surgencia de agua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99592" y="59492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SURGENCIA DE AGUA CON CAUDAL SUPERIOR A 5 LITROS POR MINUTO</a:t>
            </a:r>
            <a:endParaRPr lang="es-ES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128431" y="1403484"/>
            <a:ext cx="1011521" cy="1025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ZONA AFECTADA, ESTADO ORIGINAL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3</a:t>
            </a:fld>
            <a:endParaRPr lang="es-E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4" y="1600200"/>
            <a:ext cx="6329331" cy="4525963"/>
          </a:xfrm>
        </p:spPr>
      </p:pic>
    </p:spTree>
    <p:extLst>
      <p:ext uri="{BB962C8B-B14F-4D97-AF65-F5344CB8AC3E}">
        <p14:creationId xmlns:p14="http://schemas.microsoft.com/office/powerpoint/2010/main" val="8524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30</a:t>
            </a:fld>
            <a:endParaRPr lang="es-ES"/>
          </a:p>
        </p:txBody>
      </p:sp>
      <p:sp>
        <p:nvSpPr>
          <p:cNvPr id="7" name="6 Marcador de contenido"/>
          <p:cNvSpPr>
            <a:spLocks noGrp="1"/>
          </p:cNvSpPr>
          <p:nvPr>
            <p:ph idx="4294967295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es-ES" dirty="0" smtClean="0"/>
              <a:t>CAUSAS GENERALES DEL ARGAYO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DECOMPRESIÓN DE MARGAS Y ARENISCAS</a:t>
            </a:r>
          </a:p>
          <a:p>
            <a:pPr lvl="1"/>
            <a:r>
              <a:rPr lang="es-ES" dirty="0" smtClean="0"/>
              <a:t>FILTRACIONES DE AGUA HACIA LA MARGA</a:t>
            </a:r>
          </a:p>
          <a:p>
            <a:pPr lvl="1"/>
            <a:r>
              <a:rPr lang="es-ES" dirty="0" smtClean="0"/>
              <a:t>PERIODOS DE LLUVIA DE GRAN INTENSIDAD</a:t>
            </a:r>
          </a:p>
          <a:p>
            <a:pPr lvl="1"/>
            <a:r>
              <a:rPr lang="es-ES" dirty="0" smtClean="0"/>
              <a:t>DISMINUCION DE RESISTENCIAS POR ALTERACIONES</a:t>
            </a:r>
          </a:p>
          <a:p>
            <a:pPr lvl="1"/>
            <a:r>
              <a:rPr lang="es-ES" smtClean="0"/>
              <a:t>CONJUGACION DE JUNTAS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60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sz="2800" b="1" u="sng" dirty="0" smtClean="0"/>
              <a:t>OTRAS ZONAS NO AFECTADAS POR EL DESLIZAMIENTO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31</a:t>
            </a:fld>
            <a:endParaRPr lang="es-ES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6172519" cy="4525963"/>
          </a:xfrm>
        </p:spPr>
      </p:pic>
      <p:sp>
        <p:nvSpPr>
          <p:cNvPr id="9" name="8 CuadroTexto"/>
          <p:cNvSpPr txBox="1"/>
          <p:nvPr/>
        </p:nvSpPr>
        <p:spPr>
          <a:xfrm>
            <a:off x="755576" y="1772816"/>
            <a:ext cx="266429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Zona de </a:t>
            </a:r>
            <a:r>
              <a:rPr lang="es-ES" sz="1600" smtClean="0"/>
              <a:t>margas estables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694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32</a:t>
            </a:fld>
            <a:endParaRPr lang="es-ES"/>
          </a:p>
        </p:txBody>
      </p:sp>
      <p:sp>
        <p:nvSpPr>
          <p:cNvPr id="7" name="6 Marcador de contenido"/>
          <p:cNvSpPr>
            <a:spLocks noGrp="1"/>
          </p:cNvSpPr>
          <p:nvPr>
            <p:ph idx="4294967295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es-ES" dirty="0" smtClean="0"/>
              <a:t>CAUSAS GENERALES DEL ARGAYO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DECOMPRESIÓN DE MARGAS Y ARENISCAS</a:t>
            </a:r>
          </a:p>
          <a:p>
            <a:pPr lvl="1"/>
            <a:r>
              <a:rPr lang="es-ES" dirty="0" smtClean="0"/>
              <a:t>FILTRACIONES DE AGUA HACIA LA MARGA</a:t>
            </a:r>
          </a:p>
          <a:p>
            <a:pPr lvl="1"/>
            <a:r>
              <a:rPr lang="es-ES" dirty="0" smtClean="0"/>
              <a:t>PERIODOS DE LLUVIA DE GRAN INTENSIDAD</a:t>
            </a:r>
          </a:p>
          <a:p>
            <a:pPr lvl="1"/>
            <a:r>
              <a:rPr lang="es-ES" dirty="0" smtClean="0"/>
              <a:t>DISMINUCION DE RESISTENCIAS POR ALTERACIONES</a:t>
            </a:r>
          </a:p>
          <a:p>
            <a:pPr lvl="1"/>
            <a:r>
              <a:rPr lang="es-ES" smtClean="0"/>
              <a:t>CONJUGACION DE JUNTAS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44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33</a:t>
            </a:fld>
            <a:endParaRPr lang="es-ES"/>
          </a:p>
        </p:txBody>
      </p:sp>
      <p:sp>
        <p:nvSpPr>
          <p:cNvPr id="7" name="6 Marcador de contenido"/>
          <p:cNvSpPr>
            <a:spLocks noGrp="1"/>
          </p:cNvSpPr>
          <p:nvPr>
            <p:ph idx="4294967295"/>
          </p:nvPr>
        </p:nvSpPr>
        <p:spPr>
          <a:xfrm>
            <a:off x="539552" y="76470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SOLUCIONES A ADOPTAR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SANEO DEL MATERIAL INESTABLE EN EL TALUD</a:t>
            </a:r>
          </a:p>
          <a:p>
            <a:pPr lvl="1"/>
            <a:r>
              <a:rPr lang="es-ES" dirty="0" smtClean="0"/>
              <a:t>SOSTENIMIENTO MEDIANTE MALLA DE ALTA RESISTENCIA Y RED DE CABLE ANCLADA CON BULONES</a:t>
            </a:r>
          </a:p>
          <a:p>
            <a:pPr lvl="1"/>
            <a:r>
              <a:rPr lang="es-ES" dirty="0" smtClean="0"/>
              <a:t>FALSO TUNEL EN PROTECCIÓN DE CARRETERA Y VEHÍCULOS</a:t>
            </a:r>
          </a:p>
          <a:p>
            <a:pPr lvl="1"/>
            <a:r>
              <a:rPr lang="es-ES" dirty="0" smtClean="0"/>
              <a:t>BARRERA DE PANTALLA DINAMICA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07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7688" y="-147444"/>
            <a:ext cx="5280675" cy="763285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SOSTENIMIENTO CON MALLA Y BULONES</a:t>
            </a:r>
            <a:endParaRPr lang="es-ES" sz="3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34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732240" y="5572007"/>
            <a:ext cx="136815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PLANTA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56176" y="3284984"/>
            <a:ext cx="18002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MAS DE 1.600 METROS DE BULON DE D=32MM</a:t>
            </a:r>
            <a:endParaRPr lang="es-E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13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SOSTENIMIENTO CON MALLA Y BULONES</a:t>
            </a:r>
            <a:endParaRPr lang="es-ES" sz="3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35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732240" y="5572007"/>
            <a:ext cx="136815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PLANTA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3414" y="42597"/>
            <a:ext cx="5140858" cy="7449167"/>
          </a:xfrm>
        </p:spPr>
      </p:pic>
      <p:sp>
        <p:nvSpPr>
          <p:cNvPr id="9" name="8 CuadroTexto"/>
          <p:cNvSpPr txBox="1"/>
          <p:nvPr/>
        </p:nvSpPr>
        <p:spPr>
          <a:xfrm>
            <a:off x="6876256" y="5572007"/>
            <a:ext cx="136815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PERFIL</a:t>
            </a:r>
          </a:p>
        </p:txBody>
      </p:sp>
    </p:spTree>
    <p:extLst>
      <p:ext uri="{BB962C8B-B14F-4D97-AF65-F5344CB8AC3E}">
        <p14:creationId xmlns:p14="http://schemas.microsoft.com/office/powerpoint/2010/main" val="127534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sz="2800" dirty="0"/>
              <a:t>SOSTENIMIENTO CON MALLA Y BULONES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s-ES" dirty="0" smtClean="0"/>
              <a:t>DETALLE DE MALLA Y BULON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36</a:t>
            </a:fld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9" y="1792217"/>
            <a:ext cx="5785569" cy="424223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948264" y="2708920"/>
            <a:ext cx="1728192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Anclaje del talud con malla repartiendo posibles empujes. 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sz="2800" dirty="0"/>
              <a:t>SOSTENIMIENTO CON MALLA Y BULONES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s-ES" dirty="0" smtClean="0"/>
              <a:t>DETALLE DE MALLA Y BULON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37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444208" y="2708920"/>
            <a:ext cx="223224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Colocación de mallas con especialistas en  trabajos en altura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4741118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17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SOSTENIMIENTO CON MALLA Y BULONES</a:t>
            </a: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3460824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460824"/>
          </a:xfrm>
        </p:spPr>
      </p:pic>
      <p:sp>
        <p:nvSpPr>
          <p:cNvPr id="10" name="9 CuadroTexto"/>
          <p:cNvSpPr txBox="1"/>
          <p:nvPr/>
        </p:nvSpPr>
        <p:spPr>
          <a:xfrm>
            <a:off x="755576" y="119675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TRABAJOS DE PERFORACIÓN EN ALTURA CON GRUA DE GRAN TONELAJE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gran altura del argayo hace imprescindible el empleo de medios para trabajar suspendidos con ayuda de grúas y cestas para el personal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009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SOSTENIMIENTO CON MALLA Y BULONES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55576" y="119675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TRABAJOS DE PERFORACIÓN EN ALTURA CON GRUA DE GRAN TONELAJE Y MALLA ALTA DE ALTA RESISTENCIA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1" name="10 CuadroTexto"/>
          <p:cNvSpPr txBox="1"/>
          <p:nvPr/>
        </p:nvSpPr>
        <p:spPr>
          <a:xfrm>
            <a:off x="611560" y="55892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 de trabajos similares utilizando los mismos medios.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888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ZONA AFECTADA, ESTADO ORIGINAL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4</a:t>
            </a:fld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45" y="1600200"/>
            <a:ext cx="6710910" cy="4525963"/>
          </a:xfrm>
        </p:spPr>
      </p:pic>
      <p:sp>
        <p:nvSpPr>
          <p:cNvPr id="8" name="7 CuadroTexto"/>
          <p:cNvSpPr txBox="1"/>
          <p:nvPr/>
        </p:nvSpPr>
        <p:spPr>
          <a:xfrm>
            <a:off x="1907704" y="1818182"/>
            <a:ext cx="201622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ZONA DE DESLIZAMIENTO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419872" y="2464513"/>
            <a:ext cx="1080120" cy="14685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6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FALSO TUNEL DE PROTECCIÓN DE CARRETERA</a:t>
            </a:r>
            <a:endParaRPr lang="es-ES" sz="36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40</a:t>
            </a:fld>
            <a:endParaRPr lang="es-ES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5780" y="240604"/>
            <a:ext cx="4680520" cy="7168877"/>
          </a:xfrm>
        </p:spPr>
      </p:pic>
      <p:sp>
        <p:nvSpPr>
          <p:cNvPr id="7" name="6 CuadroTexto"/>
          <p:cNvSpPr txBox="1"/>
          <p:nvPr/>
        </p:nvSpPr>
        <p:spPr>
          <a:xfrm>
            <a:off x="6732240" y="5572007"/>
            <a:ext cx="136815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PLANTA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ARGAYO EN CONCEJO DE PARRES EN N-634, PK 347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23481" y="1885183"/>
            <a:ext cx="150875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Zona argayada</a:t>
            </a:r>
          </a:p>
        </p:txBody>
      </p:sp>
      <p:cxnSp>
        <p:nvCxnSpPr>
          <p:cNvPr id="14" name="13 Conector recto de flecha"/>
          <p:cNvCxnSpPr>
            <a:stCxn id="13" idx="1"/>
          </p:cNvCxnSpPr>
          <p:nvPr/>
        </p:nvCxnSpPr>
        <p:spPr>
          <a:xfrm flipH="1">
            <a:off x="4572001" y="2054460"/>
            <a:ext cx="651480" cy="798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897657" y="4149080"/>
            <a:ext cx="169867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Carretera N-634</a:t>
            </a:r>
          </a:p>
        </p:txBody>
      </p:sp>
      <p:cxnSp>
        <p:nvCxnSpPr>
          <p:cNvPr id="19" name="18 Conector recto de flecha"/>
          <p:cNvCxnSpPr>
            <a:stCxn id="18" idx="1"/>
          </p:cNvCxnSpPr>
          <p:nvPr/>
        </p:nvCxnSpPr>
        <p:spPr>
          <a:xfrm flipH="1">
            <a:off x="5246177" y="4318357"/>
            <a:ext cx="651480" cy="798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043608" y="11967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FALSO TÚNEL DE LONGITUD APROXIMADA 70 METROS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275856" y="5233453"/>
            <a:ext cx="144016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Falso túnel de protección</a:t>
            </a:r>
          </a:p>
        </p:txBody>
      </p:sp>
      <p:cxnSp>
        <p:nvCxnSpPr>
          <p:cNvPr id="23" name="22 Conector recto de flecha"/>
          <p:cNvCxnSpPr>
            <a:stCxn id="22" idx="0"/>
          </p:cNvCxnSpPr>
          <p:nvPr/>
        </p:nvCxnSpPr>
        <p:spPr>
          <a:xfrm flipH="1" flipV="1">
            <a:off x="3707904" y="3429003"/>
            <a:ext cx="288032" cy="1804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027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2146" y="38071"/>
            <a:ext cx="5191758" cy="7344819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FALSO TUNEL DE PROTECCIÓN DE CARRETERA</a:t>
            </a:r>
            <a:endParaRPr lang="es-ES" sz="36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41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732240" y="5572007"/>
            <a:ext cx="136815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PERFIL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ARGAYO EN CONCEJO DE PARRES EN N-634, PK 347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3429000"/>
            <a:ext cx="15841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Falso túnel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059832" y="3645024"/>
            <a:ext cx="864096" cy="979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80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21318" r="49203" b="47455"/>
          <a:stretch/>
        </p:blipFill>
        <p:spPr>
          <a:xfrm rot="16200000">
            <a:off x="2334209" y="1427069"/>
            <a:ext cx="4600574" cy="442796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FALSO TUNEL DE PROTECCIÓN DE CARRETERA</a:t>
            </a:r>
            <a:endParaRPr lang="es-ES" sz="36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42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732240" y="5572007"/>
            <a:ext cx="136815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DETALLE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ARGAYO EN CONCEJO DE PARRES EN N-634, PK 347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321754" y="1772816"/>
            <a:ext cx="150875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RELLENO DE MONTERA</a:t>
            </a:r>
          </a:p>
        </p:txBody>
      </p:sp>
      <p:sp>
        <p:nvSpPr>
          <p:cNvPr id="13" name="12 Forma libre"/>
          <p:cNvSpPr/>
          <p:nvPr/>
        </p:nvSpPr>
        <p:spPr>
          <a:xfrm>
            <a:off x="2456329" y="270734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830513" y="2357591"/>
            <a:ext cx="1021407" cy="855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5</a:t>
            </a:fld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5273710" cy="5793507"/>
          </a:xfrm>
        </p:spPr>
      </p:pic>
      <p:sp>
        <p:nvSpPr>
          <p:cNvPr id="11" name="10 CuadroTexto"/>
          <p:cNvSpPr txBox="1"/>
          <p:nvPr/>
        </p:nvSpPr>
        <p:spPr>
          <a:xfrm>
            <a:off x="6804248" y="5387341"/>
            <a:ext cx="136815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PERFIL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ZONA AFECTADA, ESTADO ORIGINAL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084168" y="2492896"/>
            <a:ext cx="93610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TERRENO ORIGINAL</a:t>
            </a:r>
            <a:endParaRPr lang="es-ES" sz="1400" dirty="0">
              <a:solidFill>
                <a:srgbClr val="0070C0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5940152" y="2132856"/>
            <a:ext cx="61206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619672" y="2906906"/>
            <a:ext cx="108012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CARRETERA N-634</a:t>
            </a:r>
            <a:endParaRPr lang="es-ES" sz="1400" dirty="0">
              <a:solidFill>
                <a:srgbClr val="0070C0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699792" y="3284984"/>
            <a:ext cx="72008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63429" y="3861048"/>
            <a:ext cx="74021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FEVE</a:t>
            </a:r>
          </a:p>
        </p:txBody>
      </p:sp>
      <p:cxnSp>
        <p:nvCxnSpPr>
          <p:cNvPr id="18" name="17 Conector recto de flecha"/>
          <p:cNvCxnSpPr>
            <a:stCxn id="16" idx="3"/>
          </p:cNvCxnSpPr>
          <p:nvPr/>
        </p:nvCxnSpPr>
        <p:spPr>
          <a:xfrm>
            <a:off x="1403648" y="4014937"/>
            <a:ext cx="756084" cy="782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ZONA AFECTADA, ESTADO ORIGINAL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98" y="1600200"/>
            <a:ext cx="6311203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6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ZONA AFECTADA, ESTADO ORIGINAL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7</a:t>
            </a:fld>
            <a:endParaRPr lang="es-E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4" y="1600200"/>
            <a:ext cx="6329331" cy="4525963"/>
          </a:xfrm>
        </p:spPr>
      </p:pic>
    </p:spTree>
    <p:extLst>
      <p:ext uri="{BB962C8B-B14F-4D97-AF65-F5344CB8AC3E}">
        <p14:creationId xmlns:p14="http://schemas.microsoft.com/office/powerpoint/2010/main" val="33190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ZONA AFECTADA, ESTADO ORIGINAL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8</a:t>
            </a:fld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45" y="1600200"/>
            <a:ext cx="6710910" cy="4525963"/>
          </a:xfrm>
        </p:spPr>
      </p:pic>
      <p:sp>
        <p:nvSpPr>
          <p:cNvPr id="8" name="7 CuadroTexto"/>
          <p:cNvSpPr txBox="1"/>
          <p:nvPr/>
        </p:nvSpPr>
        <p:spPr>
          <a:xfrm>
            <a:off x="1907704" y="1818182"/>
            <a:ext cx="201622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ZONA DE DESLIZAMIENTO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419872" y="2464513"/>
            <a:ext cx="1080120" cy="14685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ARGAYO EN CONCEJO DE PARRES EN N-634, PK 347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68FE-53BE-457B-A9C1-92D82E97242B}" type="slidenum">
              <a:rPr lang="es-ES" smtClean="0"/>
              <a:t>9</a:t>
            </a:fld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3230" y="-214878"/>
            <a:ext cx="5418749" cy="7665945"/>
          </a:xfrm>
        </p:spPr>
      </p:pic>
      <p:sp>
        <p:nvSpPr>
          <p:cNvPr id="11" name="10 CuadroTexto"/>
          <p:cNvSpPr txBox="1"/>
          <p:nvPr/>
        </p:nvSpPr>
        <p:spPr>
          <a:xfrm>
            <a:off x="6876256" y="5589240"/>
            <a:ext cx="136815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PLANTA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u="sng" dirty="0" smtClean="0"/>
              <a:t>ZONA AFECTADA POR EL DESLIZAMIENTO</a:t>
            </a:r>
            <a:endParaRPr lang="es-ES" sz="2800" b="1" u="sng" dirty="0"/>
          </a:p>
        </p:txBody>
      </p:sp>
    </p:spTree>
    <p:extLst>
      <p:ext uri="{BB962C8B-B14F-4D97-AF65-F5344CB8AC3E}">
        <p14:creationId xmlns:p14="http://schemas.microsoft.com/office/powerpoint/2010/main" val="28095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1066</Words>
  <Application>Microsoft Office PowerPoint</Application>
  <PresentationFormat>Presentación en pantalla (4:3)</PresentationFormat>
  <Paragraphs>195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ARGAYO EN CONCEJO DE PARRES</vt:lpstr>
      <vt:lpstr>ZONA AFECTADA, ESTADO ORIGINAL</vt:lpstr>
      <vt:lpstr>ZONA AFECTADA, ESTADO ORIGINAL</vt:lpstr>
      <vt:lpstr>ZONA AFECTADA, ESTADO ORIGINAL</vt:lpstr>
      <vt:lpstr>ZONA AFECTADA, ESTADO ORIGINAL </vt:lpstr>
      <vt:lpstr>ZONA AFECTADA, ESTADO ORIGINAL</vt:lpstr>
      <vt:lpstr>ZONA AFECTADA, ESTADO ORIGINAL</vt:lpstr>
      <vt:lpstr>ZONA AFECTADA, ESTADO ORIGINAL</vt:lpstr>
      <vt:lpstr>ZONA AFECTADA POR EL DESLIZAMIENTO</vt:lpstr>
      <vt:lpstr>ZONA AFECTADA POR EL DESLIZAMIENTO</vt:lpstr>
      <vt:lpstr>SITUACIÓN TRAS DESLIZAMIENTO</vt:lpstr>
      <vt:lpstr>ZONA AFECTADA POR EL DESLIZAMIENTO</vt:lpstr>
      <vt:lpstr>ZONA AFECTADA POR EL DESLIZAMIENTO</vt:lpstr>
      <vt:lpstr>ZONA AFECTADA POR EL DESLIZAMIENTO</vt:lpstr>
      <vt:lpstr>ZONA AFECTADA POR EL DESLIZAMIENTO</vt:lpstr>
      <vt:lpstr>ZONA AFECTADA POR EL DESLIZAMIENTO</vt:lpstr>
      <vt:lpstr>ZONA AFECTADA POR EL DESLIZAMIENTO</vt:lpstr>
      <vt:lpstr>ZONA AFECTADA POR EL DESLIZAMIENTO</vt:lpstr>
      <vt:lpstr>ZONA AFECTADA POR EL DESLIZAMIENTO</vt:lpstr>
      <vt:lpstr>ZONA AFECTADA POR EL DESLIZAMIENTO</vt:lpstr>
      <vt:lpstr>ZONA AFECTADA POR EL DESLIZAMIENTO</vt:lpstr>
      <vt:lpstr>ZONA AFECTADA POR EL DESLIZAMIENTO</vt:lpstr>
      <vt:lpstr>SANEO DE TALUD</vt:lpstr>
      <vt:lpstr>SANEO DE TALUD</vt:lpstr>
      <vt:lpstr>SANEO DE TALUD</vt:lpstr>
      <vt:lpstr>SANEO DE TALUD</vt:lpstr>
      <vt:lpstr>ZONA AFECTADA POR EL DESLIZAMIENTO</vt:lpstr>
      <vt:lpstr>ZONA AFECTADA POR EL DESLIZAMIENTO</vt:lpstr>
      <vt:lpstr>ZONA AFECTADA POR EL DESLIZAMIENTO</vt:lpstr>
      <vt:lpstr>Presentación de PowerPoint</vt:lpstr>
      <vt:lpstr>OTRAS ZONAS NO AFECTADAS POR EL DESLIZAMIENTO</vt:lpstr>
      <vt:lpstr>Presentación de PowerPoint</vt:lpstr>
      <vt:lpstr>Presentación de PowerPoint</vt:lpstr>
      <vt:lpstr>SOSTENIMIENTO CON MALLA Y BULONES</vt:lpstr>
      <vt:lpstr>SOSTENIMIENTO CON MALLA Y BULONES</vt:lpstr>
      <vt:lpstr>SOSTENIMIENTO CON MALLA Y BULONES</vt:lpstr>
      <vt:lpstr>SOSTENIMIENTO CON MALLA Y BULONES</vt:lpstr>
      <vt:lpstr>SOSTENIMIENTO CON MALLA Y BULONES</vt:lpstr>
      <vt:lpstr>SOSTENIMIENTO CON MALLA Y BULONES</vt:lpstr>
      <vt:lpstr>FALSO TUNEL DE PROTECCIÓN DE CARRETERA</vt:lpstr>
      <vt:lpstr>FALSO TUNEL DE PROTECCIÓN DE CARRETERA</vt:lpstr>
      <vt:lpstr>FALSO TUNEL DE PROTECCIÓN DE CARRETERA</vt:lpstr>
    </vt:vector>
  </TitlesOfParts>
  <Company>VM-SCCM01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ARGAYO EN CONCEJO DE PARRES</dc:title>
  <dc:creator>Administrador</dc:creator>
  <cp:lastModifiedBy>César Fernández-Nespral Pérez </cp:lastModifiedBy>
  <cp:revision>49</cp:revision>
  <dcterms:created xsi:type="dcterms:W3CDTF">2015-02-17T15:29:48Z</dcterms:created>
  <dcterms:modified xsi:type="dcterms:W3CDTF">2015-02-20T12:54:16Z</dcterms:modified>
</cp:coreProperties>
</file>